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420" r:id="rId16"/>
    <p:sldId id="396" r:id="rId17"/>
    <p:sldId id="393" r:id="rId18"/>
    <p:sldId id="398" r:id="rId19"/>
    <p:sldId id="412" r:id="rId20"/>
    <p:sldId id="411" r:id="rId21"/>
    <p:sldId id="421" r:id="rId22"/>
    <p:sldId id="414" r:id="rId23"/>
    <p:sldId id="415" r:id="rId24"/>
    <p:sldId id="416" r:id="rId25"/>
    <p:sldId id="263" r:id="rId26"/>
    <p:sldId id="298" r:id="rId27"/>
    <p:sldId id="392" r:id="rId28"/>
    <p:sldId id="405" r:id="rId29"/>
    <p:sldId id="293" r:id="rId30"/>
    <p:sldId id="306" r:id="rId3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65" d="100"/>
          <a:sy n="65" d="100"/>
        </p:scale>
        <p:origin x="1541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-331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6/08/2023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imes.com/ai-and-vision-at-the-edge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inyml.seas.harvard.edu/SciTinyML-22/latam/" TargetMode="External"/><Relationship Id="rId5" Type="http://schemas.openxmlformats.org/officeDocument/2006/relationships/hyperlink" Target="https://brianplancher.com/courses/cs249r_tinyml/" TargetMode="External"/><Relationship Id="rId4" Type="http://schemas.openxmlformats.org/officeDocument/2006/relationships/hyperlink" Target="https://tinyml.seas.harvard.edu/SciTinyML-22/latam/#:~:text=12:15%C2%A0%20(SP)%20Introduction%20to%20Deep%20Learning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embedded ML?</a:t>
            </a:r>
          </a:p>
          <a:p>
            <a:r>
              <a:rPr lang="en-US" dirty="0"/>
              <a:t>Recent advances in microprocessor architecture and algorithm design have made it possible to run sophisticated machine learning workloads on even the smallest of microcontrollers. Embedded machine learning, also known as </a:t>
            </a:r>
            <a:r>
              <a:rPr lang="en-US" dirty="0" err="1"/>
              <a:t>TinyML</a:t>
            </a:r>
            <a:r>
              <a:rPr lang="en-US" dirty="0"/>
              <a:t>, is the field of machine learning when applied to embedded systems such as these.</a:t>
            </a:r>
          </a:p>
          <a:p>
            <a:r>
              <a:rPr lang="en-US" dirty="0"/>
              <a:t>There are some major advantages to deploying ML on embedded devices. The key advantages are neatly expressed in the unfortunate acronym BLERP, </a:t>
            </a:r>
            <a:r>
              <a:rPr lang="en-US" dirty="0">
                <a:effectLst/>
                <a:hlinkClick r:id="rId3"/>
              </a:rPr>
              <a:t>coined by Jeff Bier</a:t>
            </a:r>
            <a:r>
              <a:rPr lang="en-US" dirty="0"/>
              <a:t>. They are:</a:t>
            </a:r>
          </a:p>
          <a:p>
            <a:r>
              <a:rPr lang="en-US" b="1" dirty="0"/>
              <a:t>Bandwidth</a:t>
            </a:r>
            <a:r>
              <a:rPr lang="en-US" dirty="0"/>
              <a:t>—ML algorithms on edge devices can extract meaningful information from data that would otherwise be inaccessible due to bandwidth constraints.</a:t>
            </a:r>
          </a:p>
          <a:p>
            <a:r>
              <a:rPr lang="en-US" b="1" dirty="0"/>
              <a:t>Latency</a:t>
            </a:r>
            <a:r>
              <a:rPr lang="en-US" dirty="0"/>
              <a:t>—On-device ML models can respond in real-time to inputs, enabling applications such as autonomous vehicles, which would not be viable if dependent on network latency.</a:t>
            </a:r>
          </a:p>
          <a:p>
            <a:r>
              <a:rPr lang="en-US" b="1" dirty="0"/>
              <a:t>Economics</a:t>
            </a:r>
            <a:r>
              <a:rPr lang="en-US" dirty="0"/>
              <a:t>—By processing data on-device, embedded ML systems avoid the costs of transmitting data over a network and processing it in the cloud.</a:t>
            </a:r>
          </a:p>
          <a:p>
            <a:r>
              <a:rPr lang="en-US" b="1" dirty="0"/>
              <a:t>Reliability</a:t>
            </a:r>
            <a:r>
              <a:rPr lang="en-US" dirty="0"/>
              <a:t>—Systems controlled by on-device models are inherently more reliable than those which depend on a connection to the cloud.</a:t>
            </a:r>
          </a:p>
          <a:p>
            <a:r>
              <a:rPr lang="en-US" b="1"/>
              <a:t>Privacy</a:t>
            </a:r>
            <a:r>
              <a:rPr lang="en-US"/>
              <a:t>—When data is processed on an embedded system and is never transmitted to the cloud, user privacy is protected and there is less chance of abuse.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682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97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em dispositivos embarcados.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Edge Impulse é uma plataforma de desenvolvimento e implantação de soluções de aprendizado de máquina para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devices (dispositivos de borda). A plataforma foi projetada para simplificar o processo de criar, treinar e implantar modelos de aprendizado de máquina diretamente em dispositivos com recursos limitados, como microcontroladores e microprocessadores.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https://colab.research.google.com/github/zz4fap/tp557-iot-ml/blob/master/exercises/Exerc%C3%ADcios_sobre_Programa%C3%A7%C3%A3o_em_Python.ipynb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4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E8EAED"/>
                </a:solidFill>
                <a:effectLst/>
                <a:latin typeface="Google Sans"/>
              </a:rPr>
              <a:t>Encoder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 Rotativo </a:t>
            </a:r>
            <a:r>
              <a:rPr lang="pt-BR" b="0" i="0" dirty="0">
                <a:solidFill>
                  <a:srgbClr val="E2EEFF"/>
                </a:solidFill>
                <a:effectLst/>
                <a:latin typeface="Google Sans"/>
              </a:rPr>
              <a:t>é um tipo de sensor de posição que é usado para determinar a posição angular de um eixo rotativo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. Ele gera um sinal elétrico, analógico ou digital, de acordo com o movimento de rotação.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4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devices são dispositivos que estão mais próximos das fontes de dados e dos usuários finais.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é um dispositivo físico que está conectado à internet e tem a capacidade de coletar, enviar e receber dados por meio de uma rede de comunicação. Esses dispositivos são projetados para interagir com o ambiente ao seu redor e podem conter desde sensores e atuadores simples até dispositivos mais complexos, como câmeras, eletrodomésticos inteligentes,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wearables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sistemas industriais, veículos conectados e muito mais.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216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(Machine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16.jpeg"/><Relationship Id="rId10" Type="http://schemas.openxmlformats.org/officeDocument/2006/relationships/image" Target="../media/image37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hyperlink" Target="https://github.com/Mjrovai/UNIFEI-IESTI01-TinyML-2022.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jpe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6.pn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57.png"/><Relationship Id="rId5" Type="http://schemas.openxmlformats.org/officeDocument/2006/relationships/image" Target="../media/image66.png"/><Relationship Id="rId15" Type="http://schemas.openxmlformats.org/officeDocument/2006/relationships/image" Target="../media/image60.jpeg"/><Relationship Id="rId10" Type="http://schemas.openxmlformats.org/officeDocument/2006/relationships/image" Target="../media/image42.png"/><Relationship Id="rId4" Type="http://schemas.openxmlformats.org/officeDocument/2006/relationships/image" Target="../media/image65.png"/><Relationship Id="rId9" Type="http://schemas.openxmlformats.org/officeDocument/2006/relationships/image" Target="../media/image70.jpeg"/><Relationship Id="rId1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jprpOoH5c8&amp;ab_channel=TensorFlow" TargetMode="External"/><Relationship Id="rId4" Type="http://schemas.openxmlformats.org/officeDocument/2006/relationships/hyperlink" Target="https://www.youtube.com/watch?v=inN8seMm7UI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18" Type="http://schemas.openxmlformats.org/officeDocument/2006/relationships/hyperlink" Target="https://www.tensorflow.org/lite/examples?hl=pt-br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19" Type="http://schemas.openxmlformats.org/officeDocument/2006/relationships/hyperlink" Target="https://experiments.withgoogle.com/collection/tfliteformicrocontrollers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%C3%ADcios_sobre_Programa%C3%A7%C3%A3o_em_Python.ipyn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youtube.com/shorts/O8cmpRZ9dOo?feature=shar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Machine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3548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</a:t>
            </a:r>
            <a:r>
              <a:rPr lang="pt-BR" b="1" i="1" dirty="0"/>
              <a:t>monitoramento contínuo </a:t>
            </a:r>
            <a:r>
              <a:rPr lang="pt-BR" dirty="0"/>
              <a:t>de equipamentos com o objetivo de </a:t>
            </a:r>
            <a:r>
              <a:rPr lang="pt-BR" b="1" i="1" dirty="0"/>
              <a:t>prever falhas</a:t>
            </a:r>
            <a:r>
              <a:rPr lang="pt-BR" dirty="0"/>
              <a:t>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em plantações.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acústico,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acústico,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 (e atuadores),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in Cell Battery - 20mm (CR2032) - PRT-00338 - SparkFun Electronics">
            <a:extLst>
              <a:ext uri="{FF2B5EF4-FFF2-40B4-BE49-F238E27FC236}">
                <a16:creationId xmlns:a16="http://schemas.microsoft.com/office/drawing/2014/main" id="{21ECA515-C91E-1F7B-F654-62E9566E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17" y="711039"/>
            <a:ext cx="491279" cy="4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nsorFlow Lite | ML para dispositivos móveis e do Edge">
            <a:extLst>
              <a:ext uri="{FF2B5EF4-FFF2-40B4-BE49-F238E27FC236}">
                <a16:creationId xmlns:a16="http://schemas.microsoft.com/office/drawing/2014/main" id="{73D8A905-E321-F84A-B6D8-0CD3A641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91" y="230188"/>
            <a:ext cx="2136510" cy="12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no 33 BLE - Arduino | Mouser">
            <a:extLst>
              <a:ext uri="{FF2B5EF4-FFF2-40B4-BE49-F238E27FC236}">
                <a16:creationId xmlns:a16="http://schemas.microsoft.com/office/drawing/2014/main" id="{3978795D-24AB-43DA-F540-B1C96D55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32" y="302340"/>
            <a:ext cx="1800934" cy="13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nal de Adição 5">
            <a:extLst>
              <a:ext uri="{FF2B5EF4-FFF2-40B4-BE49-F238E27FC236}">
                <a16:creationId xmlns:a16="http://schemas.microsoft.com/office/drawing/2014/main" id="{435CE124-F316-B2A4-2316-3E50D2ACE05B}"/>
              </a:ext>
            </a:extLst>
          </p:cNvPr>
          <p:cNvSpPr>
            <a:spLocks noChangeAspect="1"/>
          </p:cNvSpPr>
          <p:nvPr/>
        </p:nvSpPr>
        <p:spPr>
          <a:xfrm>
            <a:off x="6709080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C274C756-0991-A234-A02C-F6FBAED8EA2E}"/>
              </a:ext>
            </a:extLst>
          </p:cNvPr>
          <p:cNvSpPr>
            <a:spLocks noChangeAspect="1"/>
          </p:cNvSpPr>
          <p:nvPr/>
        </p:nvSpPr>
        <p:spPr>
          <a:xfrm>
            <a:off x="8783839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457" y="1825624"/>
            <a:ext cx="6373059" cy="5032375"/>
          </a:xfrm>
        </p:spPr>
        <p:txBody>
          <a:bodyPr>
            <a:normAutofit/>
          </a:bodyPr>
          <a:lstStyle/>
          <a:p>
            <a:r>
              <a:rPr lang="pt-BR" b="1" dirty="0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i="1" dirty="0" err="1"/>
              <a:t>wearables</a:t>
            </a:r>
            <a:r>
              <a:rPr lang="pt-BR" dirty="0"/>
              <a:t> e dispositivos portáteis.</a:t>
            </a:r>
          </a:p>
          <a:p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 uso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3" y="2797627"/>
            <a:ext cx="4885176" cy="198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1" y="1825624"/>
            <a:ext cx="760314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</a:t>
            </a:r>
            <a:r>
              <a:rPr lang="pt-BR" b="1" i="1" dirty="0"/>
              <a:t>processamento local </a:t>
            </a:r>
            <a:r>
              <a:rPr lang="pt-BR" dirty="0"/>
              <a:t>dos dados em </a:t>
            </a:r>
            <a:r>
              <a:rPr lang="pt-BR" b="1" i="1" dirty="0"/>
              <a:t>dispositivos de borda</a:t>
            </a:r>
            <a:r>
              <a:rPr lang="pt-BR" dirty="0"/>
              <a:t> traz benefícios como: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2993571"/>
            <a:ext cx="4590421" cy="18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4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single core de 32 bits, poucos quilobytes de memória RAM e alguns megabytes de memória de longo prazo (</a:t>
            </a:r>
            <a:r>
              <a:rPr lang="pt-BR" i="1" dirty="0"/>
              <a:t>flash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TinyML, paradigma do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o kit (ou celulares pessoais) e modelos de ML e apresentação de trabalhos práticos.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de projeto final prático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deve ser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16428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Apresentar os </a:t>
            </a:r>
            <a:r>
              <a:rPr lang="pt-BR" b="1" i="1" dirty="0">
                <a:effectLst/>
              </a:rPr>
              <a:t>fundamentos de </a:t>
            </a:r>
            <a:r>
              <a:rPr lang="pt-BR" b="1" i="1" dirty="0" err="1">
                <a:effectLst/>
              </a:rPr>
              <a:t>IoT</a:t>
            </a:r>
            <a:r>
              <a:rPr lang="pt-BR" b="1" i="1" dirty="0">
                <a:effectLst/>
              </a:rPr>
              <a:t> e ML</a:t>
            </a:r>
            <a:r>
              <a:rPr lang="pt-BR" b="0" i="0" dirty="0">
                <a:effectLst/>
              </a:rPr>
              <a:t>, bem como explorar a </a:t>
            </a:r>
            <a:r>
              <a:rPr lang="pt-BR" b="1" i="1" dirty="0">
                <a:effectLst/>
              </a:rPr>
              <a:t>interseção</a:t>
            </a:r>
            <a:r>
              <a:rPr lang="pt-BR" b="0" i="0" dirty="0">
                <a:effectLst/>
              </a:rPr>
              <a:t> entre essas áreas.</a:t>
            </a:r>
            <a:endParaRPr lang="pt-BR" dirty="0"/>
          </a:p>
          <a:p>
            <a:r>
              <a:rPr lang="pt-BR" b="1" i="1" dirty="0">
                <a:effectLst/>
              </a:rPr>
              <a:t>Familiarizar</a:t>
            </a:r>
            <a:r>
              <a:rPr lang="pt-BR" b="0" i="0" dirty="0">
                <a:effectLst/>
              </a:rPr>
              <a:t> os alunos com a </a:t>
            </a:r>
            <a:r>
              <a:rPr lang="pt-BR" b="1" i="1" dirty="0">
                <a:effectLst/>
              </a:rPr>
              <a:t>literatura e os conceitos-chave da área de 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</a:t>
            </a:r>
            <a:r>
              <a:rPr lang="pt-BR" b="1" i="1" dirty="0">
                <a:effectLst/>
              </a:rPr>
              <a:t>conceber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effectLst/>
              </a:rPr>
              <a:t>treinar e implantar aplicações TinyML em sistemas embarcados</a:t>
            </a:r>
            <a:r>
              <a:rPr lang="pt-BR" dirty="0">
                <a:effectLst/>
              </a:rPr>
              <a:t> (e.g., smartphones e dispositivos </a:t>
            </a:r>
            <a:r>
              <a:rPr lang="pt-BR" dirty="0" err="1">
                <a:effectLst/>
              </a:rPr>
              <a:t>IoT</a:t>
            </a:r>
            <a:r>
              <a:rPr lang="pt-BR" dirty="0">
                <a:effectLst/>
              </a:rPr>
              <a:t>)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Proporcionar </a:t>
            </a:r>
            <a:r>
              <a:rPr lang="pt-BR" b="1" i="1" dirty="0">
                <a:effectLst/>
              </a:rPr>
              <a:t>experiência prática por meio de laboratórios e projetos práticos</a:t>
            </a:r>
            <a:r>
              <a:rPr lang="pt-BR" b="0" i="0" dirty="0">
                <a:effectLst/>
              </a:rPr>
              <a:t>, permitindo que os alunos apliquem seus conhecimentos de TinyML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8904330" y="3711401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429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Quantidade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</a:t>
            </a:r>
            <a:r>
              <a:rPr lang="pt-BR" sz="2400" b="1" i="1" dirty="0"/>
              <a:t>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</a:t>
            </a:r>
            <a:r>
              <a:rPr lang="pt-BR" sz="2400" b="1" i="1" dirty="0"/>
              <a:t>equipados com microprocessadores</a:t>
            </a:r>
            <a:r>
              <a:rPr lang="pt-BR" sz="2400" dirty="0"/>
              <a:t>  ou </a:t>
            </a:r>
            <a:r>
              <a:rPr lang="pt-BR" sz="2400" b="1" i="1" dirty="0"/>
              <a:t>microcontroladores,</a:t>
            </a:r>
            <a:r>
              <a:rPr lang="pt-BR" sz="2400" dirty="0"/>
              <a:t> (vários) </a:t>
            </a:r>
            <a:r>
              <a:rPr lang="pt-BR" sz="2400" b="1" i="1" dirty="0"/>
              <a:t>sensores</a:t>
            </a:r>
            <a:r>
              <a:rPr lang="pt-BR" sz="2400" dirty="0"/>
              <a:t> e </a:t>
            </a:r>
            <a:r>
              <a:rPr lang="pt-BR" sz="2400" b="1" i="1" dirty="0"/>
              <a:t>atuadores</a:t>
            </a:r>
            <a:r>
              <a:rPr lang="pt-BR" sz="2400" dirty="0"/>
              <a:t>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30" y="1825624"/>
            <a:ext cx="5606142" cy="5032376"/>
          </a:xfrm>
        </p:spPr>
        <p:txBody>
          <a:bodyPr>
            <a:normAutofit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</a:t>
            </a:r>
            <a:r>
              <a:rPr lang="pt-BR" dirty="0"/>
              <a:t> que apresentem: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Baixa latência;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Maior autonomia energética;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Eficiência computacional;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Baixo consumo de memória.</a:t>
            </a:r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7225675" y="5880895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8526566" y="5880895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064" y="5880895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0143554" y="5986659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9484CA5-A8AF-0F89-BAE4-E64E7B56A9A1}"/>
              </a:ext>
            </a:extLst>
          </p:cNvPr>
          <p:cNvGrpSpPr/>
          <p:nvPr/>
        </p:nvGrpSpPr>
        <p:grpSpPr>
          <a:xfrm>
            <a:off x="838200" y="1825624"/>
            <a:ext cx="2121822" cy="2124000"/>
            <a:chOff x="107515" y="4167201"/>
            <a:chExt cx="2121822" cy="2124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6A39609-5AF4-8637-7DF1-5B804FB4E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515" y="4167201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5B90241-EE6F-B333-04EA-D1C64D653022}"/>
                </a:ext>
              </a:extLst>
            </p:cNvPr>
            <p:cNvSpPr txBox="1"/>
            <p:nvPr/>
          </p:nvSpPr>
          <p:spPr>
            <a:xfrm>
              <a:off x="479453" y="4965418"/>
              <a:ext cx="13779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B24F1C8-205A-0C70-FF60-C8F57359DA69}"/>
              </a:ext>
            </a:extLst>
          </p:cNvPr>
          <p:cNvGrpSpPr/>
          <p:nvPr/>
        </p:nvGrpSpPr>
        <p:grpSpPr>
          <a:xfrm>
            <a:off x="2056676" y="3756895"/>
            <a:ext cx="2121822" cy="2124000"/>
            <a:chOff x="12656988" y="365125"/>
            <a:chExt cx="2121822" cy="21240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D182BD6-C6AA-E71B-7DEE-F4CE7836A6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56988" y="365125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4401CCF-81FF-2AAD-292C-15D2E970ECB3}"/>
                </a:ext>
              </a:extLst>
            </p:cNvPr>
            <p:cNvSpPr txBox="1"/>
            <p:nvPr/>
          </p:nvSpPr>
          <p:spPr>
            <a:xfrm>
              <a:off x="13175260" y="1275901"/>
              <a:ext cx="10852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Aplicações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9C57232-1B11-D419-56E2-EDF1801F70C2}"/>
              </a:ext>
            </a:extLst>
          </p:cNvPr>
          <p:cNvGrpSpPr/>
          <p:nvPr/>
        </p:nvGrpSpPr>
        <p:grpSpPr>
          <a:xfrm>
            <a:off x="3261385" y="1830565"/>
            <a:ext cx="2121822" cy="2119059"/>
            <a:chOff x="2498328" y="2254442"/>
            <a:chExt cx="2121822" cy="2119059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E33FA00-5111-FF80-AFF0-DEFF7C5BFC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328" y="2254442"/>
              <a:ext cx="2121822" cy="21190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014DE71-4205-9188-3826-C1A41FC3123A}"/>
                </a:ext>
              </a:extLst>
            </p:cNvPr>
            <p:cNvSpPr txBox="1"/>
            <p:nvPr/>
          </p:nvSpPr>
          <p:spPr>
            <a:xfrm>
              <a:off x="2973063" y="3035989"/>
              <a:ext cx="11723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Sistemas Embarcados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484" y="1825624"/>
            <a:ext cx="6566515" cy="5032376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Trabalharemos na </a:t>
            </a:r>
            <a:r>
              <a:rPr lang="pt-BR" b="1" i="1" dirty="0">
                <a:effectLst/>
              </a:rPr>
              <a:t>interseção dessas três áreas</a:t>
            </a:r>
            <a:r>
              <a:rPr lang="pt-BR" b="0" i="0" dirty="0">
                <a:effectLst/>
              </a:rPr>
              <a:t>, que dá origem ao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Para isso, devemos levar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</a:t>
            </a:r>
            <a:r>
              <a:rPr lang="pt-BR" b="1" i="1" dirty="0">
                <a:effectLst/>
              </a:rPr>
              <a:t>viabilizar novas aplicações </a:t>
            </a:r>
            <a:r>
              <a:rPr lang="pt-BR" b="0" i="0" dirty="0">
                <a:effectLst/>
              </a:rPr>
              <a:t>em dispositivos embarcados?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</a:t>
            </a:r>
            <a:r>
              <a:rPr lang="pt-BR" b="1" i="1" dirty="0">
                <a:effectLst/>
              </a:rPr>
              <a:t>desafios de implementar ML em dispositivos com recursos limitados</a:t>
            </a:r>
            <a:r>
              <a:rPr lang="pt-BR" b="0" i="0" dirty="0">
                <a:effectLst/>
              </a:rPr>
              <a:t>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</a:t>
            </a:r>
            <a:r>
              <a:rPr lang="pt-BR" b="1" i="1" dirty="0"/>
              <a:t>latência</a:t>
            </a:r>
            <a:r>
              <a:rPr lang="pt-BR" dirty="0"/>
              <a:t> (e.g., tempo para classificação de objetos em uma imagem) e restrições de </a:t>
            </a:r>
            <a:r>
              <a:rPr lang="pt-BR" b="1" i="1" dirty="0"/>
              <a:t>consumo</a:t>
            </a:r>
            <a:r>
              <a:rPr lang="pt-BR" dirty="0"/>
              <a:t>, </a:t>
            </a:r>
            <a:r>
              <a:rPr lang="pt-BR" b="1" i="1" dirty="0"/>
              <a:t>processamento</a:t>
            </a:r>
            <a:r>
              <a:rPr lang="pt-BR" dirty="0"/>
              <a:t> e </a:t>
            </a:r>
            <a:r>
              <a:rPr lang="pt-BR" b="1" i="1" dirty="0"/>
              <a:t>memória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</a:t>
            </a:r>
            <a:r>
              <a:rPr lang="pt-BR" b="1" i="1" dirty="0">
                <a:effectLst/>
              </a:rPr>
              <a:t>novos casos de uso podem ser habilitados com o uso de 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997270" y="6379825"/>
            <a:ext cx="602080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2020321" y="6379825"/>
            <a:ext cx="240526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69" y="6379825"/>
            <a:ext cx="406768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3666833" y="6439631"/>
            <a:ext cx="363850" cy="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38200" y="1690688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Machine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670092" y="3041594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TinyML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0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Bibliotecas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, 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Micro.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074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</a:t>
            </a:r>
            <a:r>
              <a:rPr lang="pt-BR" b="1" i="1" dirty="0"/>
              <a:t>Lite*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Protocolos: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Mega Pixels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0EB696-E0ED-86E0-4C6B-21E58F68982E}"/>
              </a:ext>
            </a:extLst>
          </p:cNvPr>
          <p:cNvSpPr txBox="1"/>
          <p:nvPr/>
        </p:nvSpPr>
        <p:spPr>
          <a:xfrm>
            <a:off x="10440451" y="6413786"/>
            <a:ext cx="1790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i="1" dirty="0"/>
              <a:t>*</a:t>
            </a:r>
            <a:r>
              <a:rPr lang="pt-BR" sz="1200" dirty="0"/>
              <a:t> Sem sensor de temperatura e humidade.</a:t>
            </a:r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TinyML: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https://www.youtube.com/watch?v=inN8seMm7UI</a:t>
            </a:r>
            <a:endParaRPr lang="pt-BR" dirty="0">
              <a:hlinkClick r:id="rId3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Todas as quartas-feiras das 17:30 às 18:30.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0696" cy="534488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8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9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Exercícios: </a:t>
            </a:r>
            <a:r>
              <a:rPr lang="pt-BR" dirty="0">
                <a:hlinkClick r:id="rId3"/>
              </a:rPr>
              <a:t>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Economia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38200" y="5538072"/>
            <a:ext cx="1030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os processadores e microcontroladores desses dispositivos são muito </a:t>
            </a:r>
            <a:r>
              <a:rPr lang="pt-BR" b="1" i="1" dirty="0"/>
              <a:t>menores</a:t>
            </a:r>
            <a:r>
              <a:rPr lang="pt-BR" dirty="0"/>
              <a:t> e consomem muito </a:t>
            </a:r>
            <a:r>
              <a:rPr lang="pt-BR" b="1" i="1" dirty="0"/>
              <a:t>menos energia </a:t>
            </a:r>
            <a:r>
              <a:rPr lang="pt-BR" dirty="0"/>
              <a:t>e são </a:t>
            </a:r>
            <a:r>
              <a:rPr lang="pt-BR" b="1" i="1" dirty="0"/>
              <a:t>mais baratos</a:t>
            </a:r>
            <a:r>
              <a:rPr lang="pt-BR" dirty="0"/>
              <a:t>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Baixo consumo de energia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Funcionem por longos períodos </a:t>
            </a:r>
            <a:r>
              <a:rPr lang="pt-BR" dirty="0"/>
              <a:t>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b="1" i="1" dirty="0"/>
              <a:t>Always </a:t>
            </a:r>
            <a:r>
              <a:rPr lang="pt-BR" b="1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aplicações que exigem monitoramento constante, como sistemas de </a:t>
            </a:r>
            <a:r>
              <a:rPr lang="pt-BR" b="1" i="1" dirty="0">
                <a:effectLst/>
                <a:latin typeface="Söhne"/>
              </a:rPr>
              <a:t>segurança</a:t>
            </a:r>
            <a:r>
              <a:rPr lang="pt-BR" b="0" i="0" dirty="0">
                <a:effectLst/>
                <a:latin typeface="Söhne"/>
              </a:rPr>
              <a:t>, </a:t>
            </a:r>
            <a:r>
              <a:rPr lang="pt-BR" dirty="0">
                <a:effectLst/>
                <a:latin typeface="Söhne"/>
              </a:rPr>
              <a:t>monitoramento</a:t>
            </a:r>
            <a:r>
              <a:rPr lang="pt-BR" b="0" i="0" dirty="0">
                <a:effectLst/>
                <a:latin typeface="Söhne"/>
              </a:rPr>
              <a:t> de </a:t>
            </a:r>
            <a:r>
              <a:rPr lang="pt-BR" b="1" i="1" dirty="0">
                <a:effectLst/>
                <a:latin typeface="Söhne"/>
              </a:rPr>
              <a:t>saúde</a:t>
            </a:r>
            <a:r>
              <a:rPr lang="pt-BR" b="0" i="0" dirty="0">
                <a:effectLst/>
                <a:latin typeface="Söhne"/>
              </a:rPr>
              <a:t>, sistemas de </a:t>
            </a:r>
            <a:r>
              <a:rPr lang="pt-BR" b="1" i="1" dirty="0">
                <a:effectLst/>
                <a:latin typeface="Söhne"/>
              </a:rPr>
              <a:t>automação industrial </a:t>
            </a:r>
            <a:r>
              <a:rPr lang="pt-BR" b="0" i="0" dirty="0">
                <a:effectLst/>
                <a:latin typeface="Söhne"/>
              </a:rPr>
              <a:t>ou dispositivos de </a:t>
            </a:r>
            <a:r>
              <a:rPr lang="pt-BR" b="1" i="1" dirty="0">
                <a:effectLst/>
                <a:latin typeface="Söhne"/>
              </a:rPr>
              <a:t>assistência virtual</a:t>
            </a:r>
            <a:r>
              <a:rPr lang="pt-BR" b="0" i="0" dirty="0">
                <a:effectLst/>
                <a:latin typeface="Söhne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44D402-28E9-5182-59A7-E1EAEBECB902}"/>
              </a:ext>
            </a:extLst>
          </p:cNvPr>
          <p:cNvSpPr txBox="1"/>
          <p:nvPr/>
        </p:nvSpPr>
        <p:spPr>
          <a:xfrm>
            <a:off x="8647287" y="6596390"/>
            <a:ext cx="3784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hlinkClick r:id="rId9"/>
              </a:rPr>
              <a:t>https://youtube.com/shorts/O8cmpRZ9dOo?feature=share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Sensores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58"/>
            <a:ext cx="10831286" cy="893761"/>
          </a:xfrm>
        </p:spPr>
        <p:txBody>
          <a:bodyPr>
            <a:normAutofit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RGB, Térmicos,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i="1" dirty="0"/>
              <a:t> </a:t>
            </a:r>
            <a:r>
              <a:rPr lang="pt-BR" dirty="0"/>
              <a:t>ML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2+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TinyML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pt-BR" dirty="0"/>
              <a:t>Edge </a:t>
            </a:r>
            <a:r>
              <a:rPr lang="pt-BR" dirty="0" err="1"/>
              <a:t>Computing</a:t>
            </a:r>
            <a:r>
              <a:rPr lang="pt-BR" dirty="0"/>
              <a:t> versus </a:t>
            </a:r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/>
          </a:bodyPr>
          <a:lstStyle/>
          <a:p>
            <a:r>
              <a:rPr lang="pt-BR" sz="2800" b="1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</a:t>
            </a:r>
            <a:r>
              <a:rPr lang="pt-BR" sz="2800" b="1" i="1" dirty="0">
                <a:effectLst/>
              </a:rPr>
              <a:t>próximo ou nos dispositivos que coletam os dados</a:t>
            </a:r>
            <a:r>
              <a:rPr lang="pt-BR" sz="2800" b="0" i="0" dirty="0">
                <a:effectLst/>
              </a:rPr>
              <a:t> (ou seja, na borda da rede)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coletam e processam dados com </a:t>
            </a:r>
            <a:r>
              <a:rPr lang="pt-BR" b="1" i="1" dirty="0"/>
              <a:t>consumo de energia ultrabaixo </a:t>
            </a:r>
            <a:r>
              <a:rPr lang="pt-BR" dirty="0"/>
              <a:t>(baterias), possibilitando </a:t>
            </a:r>
            <a:r>
              <a:rPr lang="pt-BR" b="1" i="1" dirty="0"/>
              <a:t>a execução contínua de modelos de ML</a:t>
            </a:r>
            <a:r>
              <a:rPr lang="pt-BR" dirty="0"/>
              <a:t> (i.e., dispositivos “</a:t>
            </a:r>
            <a:r>
              <a:rPr lang="pt-BR" b="1" i="1" dirty="0" err="1"/>
              <a:t>always</a:t>
            </a:r>
            <a:r>
              <a:rPr lang="pt-BR" b="1" i="1" dirty="0"/>
              <a:t> </a:t>
            </a:r>
            <a:r>
              <a:rPr lang="pt-BR" b="1" i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TinyML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5CBED-09E5-449C-13B0-3BFA0C5556B0}"/>
              </a:ext>
            </a:extLst>
          </p:cNvPr>
          <p:cNvSpPr txBox="1"/>
          <p:nvPr/>
        </p:nvSpPr>
        <p:spPr>
          <a:xfrm>
            <a:off x="1070656" y="5600031"/>
            <a:ext cx="27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Nosso curso focará no uso de dispositivos tinyML.</a:t>
            </a:r>
          </a:p>
        </p:txBody>
      </p: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</a:t>
            </a:r>
            <a:r>
              <a:rPr lang="pt-BR" sz="2800" b="1" i="1" dirty="0"/>
              <a:t>máquinas imitarem o comportamento humano</a:t>
            </a:r>
            <a:r>
              <a:rPr lang="pt-BR" sz="2800" dirty="0"/>
              <a:t>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</a:t>
            </a:r>
            <a:r>
              <a:rPr lang="pt-BR" sz="2800" b="1" i="1" dirty="0"/>
              <a:t>aprendem uma tarefa sem serem explicitamente programados para tal</a:t>
            </a:r>
            <a:r>
              <a:rPr lang="pt-BR" sz="2800" dirty="0"/>
              <a:t>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1" i="1" dirty="0">
                <a:effectLst/>
              </a:rPr>
              <a:t>inspirados no funcionamento do cérebro humano</a:t>
            </a:r>
            <a:r>
              <a:rPr lang="pt-BR" b="0" i="0" dirty="0">
                <a:effectLst/>
              </a:rPr>
              <a:t>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experiências prévias.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</a:t>
            </a:r>
            <a:r>
              <a:rPr lang="pt-BR" b="1" i="1" dirty="0"/>
              <a:t>maior capacidade</a:t>
            </a:r>
            <a:r>
              <a:rPr lang="pt-BR" dirty="0"/>
              <a:t>, </a:t>
            </a:r>
            <a:r>
              <a:rPr lang="pt-BR" b="1" i="1" dirty="0"/>
              <a:t>necessitam de grandes quantidades de dados</a:t>
            </a:r>
            <a:r>
              <a:rPr lang="pt-BR" dirty="0"/>
              <a:t>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7325</TotalTime>
  <Words>4884</Words>
  <Application>Microsoft Office PowerPoint</Application>
  <PresentationFormat>Widescreen</PresentationFormat>
  <Paragraphs>401</Paragraphs>
  <Slides>30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Motivação: Quantidade</vt:lpstr>
      <vt:lpstr>Motivação: Economia</vt:lpstr>
      <vt:lpstr>Motivação: Baixo consumo de energia</vt:lpstr>
      <vt:lpstr>Motivação: Sensores</vt:lpstr>
      <vt:lpstr>Motivação: Always On ML</vt:lpstr>
      <vt:lpstr>EdgeML versus TinyML</vt:lpstr>
      <vt:lpstr>Edge Computing versus EdgeML versus TinyML</vt:lpstr>
      <vt:lpstr>Mas o que são IA e ML?</vt:lpstr>
      <vt:lpstr>Aplicações do tinyML</vt:lpstr>
      <vt:lpstr>Aplicações do tinyML</vt:lpstr>
      <vt:lpstr>Aplicações do tinyML</vt:lpstr>
      <vt:lpstr>Sobre o curso</vt:lpstr>
      <vt:lpstr>Sobre o curso</vt:lpstr>
      <vt:lpstr>Sobre o curso</vt:lpstr>
      <vt:lpstr>Sobre o curso</vt:lpstr>
      <vt:lpstr>Sobre o curso</vt:lpstr>
      <vt:lpstr>Sobre o curso</vt:lpstr>
      <vt:lpstr>Objetivos do curso</vt:lpstr>
      <vt:lpstr>O que vamos aprender?</vt:lpstr>
      <vt:lpstr>O que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1624</cp:revision>
  <dcterms:created xsi:type="dcterms:W3CDTF">2020-01-20T13:50:05Z</dcterms:created>
  <dcterms:modified xsi:type="dcterms:W3CDTF">2023-08-07T00:49:34Z</dcterms:modified>
</cp:coreProperties>
</file>